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57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png>
</file>

<file path=ppt/media/image2.png>
</file>

<file path=ppt/media/image20.png>
</file>

<file path=ppt/media/image3.jpg>
</file>

<file path=ppt/media/image4.jpg>
</file>

<file path=ppt/media/image5.jp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44076" y="3041598"/>
            <a:ext cx="6253317" cy="1457326"/>
          </a:xfrm>
        </p:spPr>
        <p:txBody>
          <a:bodyPr>
            <a:normAutofit fontScale="90000"/>
          </a:bodyPr>
          <a:lstStyle/>
          <a:p>
            <a:r>
              <a:rPr lang="en-US" sz="5000" dirty="0"/>
              <a:t> </a:t>
            </a:r>
            <a:r>
              <a:rPr lang="en-US" sz="3900" dirty="0"/>
              <a:t>Project Title : </a:t>
            </a:r>
            <a:br>
              <a:rPr lang="en-US" sz="5000" dirty="0"/>
            </a:br>
            <a:r>
              <a:rPr lang="en-US" sz="5000" dirty="0"/>
              <a:t>   </a:t>
            </a:r>
            <a:r>
              <a:rPr lang="en-US" sz="3900" dirty="0"/>
              <a:t>Insurance Data Analytical Project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B2C0A15-AF9D-AB11-1D39-BD5057094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531" y="792138"/>
            <a:ext cx="5238750" cy="145732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B65CF62-9B37-D451-DEC6-9B4F8E8EE627}"/>
              </a:ext>
            </a:extLst>
          </p:cNvPr>
          <p:cNvSpPr txBox="1">
            <a:spLocks/>
          </p:cNvSpPr>
          <p:nvPr/>
        </p:nvSpPr>
        <p:spPr>
          <a:xfrm>
            <a:off x="6034970" y="4498924"/>
            <a:ext cx="4671527" cy="194867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/>
              <a:t>       Group -2</a:t>
            </a:r>
          </a:p>
          <a:p>
            <a:endParaRPr lang="en-US" sz="5000" dirty="0"/>
          </a:p>
          <a:p>
            <a:r>
              <a:rPr lang="en-US" sz="3400" dirty="0"/>
              <a:t>          Team Members : </a:t>
            </a:r>
            <a:br>
              <a:rPr lang="en-US" sz="5000" dirty="0"/>
            </a:br>
            <a:r>
              <a:rPr lang="en-US" sz="5000" dirty="0"/>
              <a:t>  </a:t>
            </a:r>
            <a:r>
              <a:rPr lang="en-US" sz="2700" dirty="0"/>
              <a:t>1. Tiny Ajesh</a:t>
            </a:r>
          </a:p>
          <a:p>
            <a:r>
              <a:rPr lang="en-US" sz="2700" dirty="0"/>
              <a:t>    2. ningappa    </a:t>
            </a:r>
          </a:p>
          <a:p>
            <a:r>
              <a:rPr lang="en-US" sz="2700" dirty="0"/>
              <a:t>    3. Manisha Sachin Aute</a:t>
            </a:r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7A7BA1-FFA8-34CE-F41E-D54608D69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82329941-99F2-1C29-4DCF-52548C1EE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7ED5E2-237C-8ADD-26F5-F4A95D253B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66804"/>
            <a:ext cx="10058400" cy="586340"/>
          </a:xfrm>
        </p:spPr>
        <p:txBody>
          <a:bodyPr anchor="ctr">
            <a:normAutofit fontScale="90000"/>
          </a:bodyPr>
          <a:lstStyle/>
          <a:p>
            <a:pPr lvl="0" algn="ctr"/>
            <a:r>
              <a:rPr lang="en-US" sz="4800" i="1" u="sng" dirty="0">
                <a:solidFill>
                  <a:srgbClr val="FFFFFF"/>
                </a:solidFill>
                <a:latin typeface="Amore Lite Edition" pitchFamily="50" charset="0"/>
              </a:rPr>
              <a:t>MySQL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D7E10F3-82FF-DBCC-CD6A-E0E21BB19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199EFDB-C774-7D84-3B5C-ADBC2B5B9039}"/>
              </a:ext>
            </a:extLst>
          </p:cNvPr>
          <p:cNvSpPr txBox="1">
            <a:spLocks/>
          </p:cNvSpPr>
          <p:nvPr/>
        </p:nvSpPr>
        <p:spPr>
          <a:xfrm>
            <a:off x="246674" y="821094"/>
            <a:ext cx="8873411" cy="7304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500" dirty="0"/>
              <a:t>Wrote as Script: </a:t>
            </a:r>
          </a:p>
          <a:p>
            <a:endParaRPr lang="en-US" sz="1500" dirty="0"/>
          </a:p>
          <a:p>
            <a:r>
              <a:rPr lang="en-US" sz="1500" dirty="0"/>
              <a:t>                   We Shown As How We Created..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A49B45-27F9-22E4-B58B-D1D36D513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41" y="3244285"/>
            <a:ext cx="6097541" cy="341743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9528CA9-C390-4BD0-CDF4-EBCA6BC3BEBE}"/>
              </a:ext>
            </a:extLst>
          </p:cNvPr>
          <p:cNvSpPr txBox="1">
            <a:spLocks/>
          </p:cNvSpPr>
          <p:nvPr/>
        </p:nvSpPr>
        <p:spPr>
          <a:xfrm>
            <a:off x="-1541" y="2762428"/>
            <a:ext cx="2680028" cy="42081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Data Modeling Part 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60E16E8-D62B-9A76-9D68-0CF6DF9B1B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704" y="1618309"/>
            <a:ext cx="5858295" cy="341743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4150470-AB00-AC91-7BF0-013862A02684}"/>
              </a:ext>
            </a:extLst>
          </p:cNvPr>
          <p:cNvSpPr txBox="1">
            <a:spLocks/>
          </p:cNvSpPr>
          <p:nvPr/>
        </p:nvSpPr>
        <p:spPr>
          <a:xfrm>
            <a:off x="6333704" y="975892"/>
            <a:ext cx="2680028" cy="42081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Step Are Doing In :</a:t>
            </a:r>
          </a:p>
        </p:txBody>
      </p:sp>
    </p:spTree>
    <p:extLst>
      <p:ext uri="{BB962C8B-B14F-4D97-AF65-F5344CB8AC3E}">
        <p14:creationId xmlns:p14="http://schemas.microsoft.com/office/powerpoint/2010/main" val="1197475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F4B1B4-433A-99B3-E0AC-774668C84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83563ECB-70D2-AB44-5CC0-56A236E2A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87A190-548C-A7B9-A074-17B9313088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782" y="249013"/>
            <a:ext cx="10058400" cy="586340"/>
          </a:xfrm>
        </p:spPr>
        <p:txBody>
          <a:bodyPr anchor="ctr">
            <a:noAutofit/>
          </a:bodyPr>
          <a:lstStyle/>
          <a:p>
            <a:pPr lvl="0" algn="ctr"/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Challenges And Solutions</a:t>
            </a:r>
            <a:b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</a:br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1 .  Data Quality Issues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12A4140-D7B6-088A-57FD-9789C839C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88228AD-ADB8-D4DB-9E26-B3E2A43BC818}"/>
              </a:ext>
            </a:extLst>
          </p:cNvPr>
          <p:cNvSpPr txBox="1">
            <a:spLocks/>
          </p:cNvSpPr>
          <p:nvPr/>
        </p:nvSpPr>
        <p:spPr>
          <a:xfrm>
            <a:off x="167952" y="1084366"/>
            <a:ext cx="9722498" cy="19636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*  Missing Values – </a:t>
            </a:r>
          </a:p>
          <a:p>
            <a:r>
              <a:rPr lang="en-US" sz="1800" dirty="0"/>
              <a:t>                               Some rows have blank or null values.</a:t>
            </a:r>
          </a:p>
          <a:p>
            <a:r>
              <a:rPr lang="en-US" sz="2000" dirty="0"/>
              <a:t>*  Duplicate Records –</a:t>
            </a:r>
          </a:p>
          <a:p>
            <a:r>
              <a:rPr lang="en-US" sz="2000" dirty="0"/>
              <a:t>                           </a:t>
            </a:r>
            <a:r>
              <a:rPr lang="en-US" sz="1800" dirty="0"/>
              <a:t>Same entry appears more than once.</a:t>
            </a:r>
          </a:p>
          <a:p>
            <a:r>
              <a:rPr lang="en-US" sz="2000" dirty="0"/>
              <a:t>*  Inconsistent Data – </a:t>
            </a:r>
          </a:p>
          <a:p>
            <a:r>
              <a:rPr lang="en-US" sz="1800" dirty="0"/>
              <a:t>                               Different formats for the same value.</a:t>
            </a:r>
          </a:p>
          <a:p>
            <a:r>
              <a:rPr lang="en-US" sz="2000" dirty="0"/>
              <a:t>*  Outliers/Incorrect Data – </a:t>
            </a:r>
          </a:p>
          <a:p>
            <a:r>
              <a:rPr lang="en-US" sz="1800" dirty="0"/>
              <a:t>                                Values that don’t make sense.</a:t>
            </a:r>
          </a:p>
          <a:p>
            <a:r>
              <a:rPr lang="en-US" sz="2000" dirty="0"/>
              <a:t>*  Data Entry Errors – </a:t>
            </a:r>
          </a:p>
          <a:p>
            <a:r>
              <a:rPr lang="en-US" sz="2000" dirty="0"/>
              <a:t>                             </a:t>
            </a:r>
            <a:r>
              <a:rPr lang="en-US" sz="1800" dirty="0"/>
              <a:t>Typographical mistakes.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D758F2-6FFF-6589-7E57-F2037FC10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97" y="3218251"/>
            <a:ext cx="6946969" cy="346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770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CA67C6-5E1E-F587-0C6C-43782F421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398E2471-8ED2-06A3-858A-3BD92ABBB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31E93B-2280-62B8-A2E0-BAC2EF316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66804"/>
            <a:ext cx="10058400" cy="586340"/>
          </a:xfrm>
        </p:spPr>
        <p:txBody>
          <a:bodyPr anchor="ctr">
            <a:normAutofit fontScale="90000"/>
          </a:bodyPr>
          <a:lstStyle/>
          <a:p>
            <a:pPr lvl="0" algn="ctr"/>
            <a:r>
              <a:rPr lang="en-US" sz="4800" i="1" u="sng" dirty="0">
                <a:solidFill>
                  <a:srgbClr val="FFFFFF"/>
                </a:solidFill>
                <a:latin typeface="Amore Lite Edition" pitchFamily="50" charset="0"/>
              </a:rPr>
              <a:t>2.  Integration of multiple data sources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C75D998-7418-E16A-C9E5-9F66AB434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B025172-12AA-AE60-4239-7AFD6B0DF025}"/>
              </a:ext>
            </a:extLst>
          </p:cNvPr>
          <p:cNvSpPr txBox="1">
            <a:spLocks/>
          </p:cNvSpPr>
          <p:nvPr/>
        </p:nvSpPr>
        <p:spPr>
          <a:xfrm>
            <a:off x="233266" y="807067"/>
            <a:ext cx="9722498" cy="14820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        In my project, while integrating multiple data sources, I faced issues like schema   mismatches, inconsistent formats, duplicate records, and missing keys. I resolved these by standardizing data, removing duplicates, and ensuring consistency using</a:t>
            </a:r>
          </a:p>
          <a:p>
            <a:r>
              <a:rPr lang="en-US" sz="1800" dirty="0"/>
              <a:t> [ Excel/MySQL/Power Bi ]. Tableau – Only Visual Process.</a:t>
            </a:r>
          </a:p>
          <a:p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B706A9-4B63-3841-57D7-90918D223C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418" y="2443065"/>
            <a:ext cx="9381130" cy="316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121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1AE31F-5C5D-493B-C6CC-7D2701543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93D16741-D908-7E3F-8209-693349578A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0479A6-932B-CE4C-1232-EE800D8F96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783" y="206763"/>
            <a:ext cx="10058400" cy="586340"/>
          </a:xfrm>
        </p:spPr>
        <p:txBody>
          <a:bodyPr anchor="ctr">
            <a:noAutofit/>
          </a:bodyPr>
          <a:lstStyle/>
          <a:p>
            <a:pPr lvl="0" algn="ctr"/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Conclusions</a:t>
            </a:r>
            <a:b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</a:br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1.  Summary Of Project Outcomes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31576-F70E-203B-79C4-C4947E642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0BD663B-AD7E-C7C6-5937-DD7992D5CC25}"/>
              </a:ext>
            </a:extLst>
          </p:cNvPr>
          <p:cNvSpPr txBox="1">
            <a:spLocks/>
          </p:cNvSpPr>
          <p:nvPr/>
        </p:nvSpPr>
        <p:spPr>
          <a:xfrm>
            <a:off x="205273" y="1230864"/>
            <a:ext cx="8714792" cy="32843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* </a:t>
            </a:r>
            <a:r>
              <a:rPr lang="en-US" sz="1800" b="1" dirty="0"/>
              <a:t>Integrated Multiple Data Sources</a:t>
            </a:r>
            <a:r>
              <a:rPr lang="en-US" sz="1800" dirty="0"/>
              <a:t>:</a:t>
            </a:r>
          </a:p>
          <a:p>
            <a:r>
              <a:rPr lang="en-US" sz="1800" dirty="0"/>
              <a:t>                    Combined brokerage, fees, invoices, meetings, opportunities, and budgets into a single analytical view.</a:t>
            </a:r>
          </a:p>
          <a:p>
            <a:endParaRPr lang="en-US" sz="1800" dirty="0"/>
          </a:p>
          <a:p>
            <a:r>
              <a:rPr lang="en-US" sz="1800" dirty="0"/>
              <a:t>* </a:t>
            </a:r>
            <a:r>
              <a:rPr lang="en-US" sz="1800" b="1" dirty="0"/>
              <a:t>Revenue Analysis</a:t>
            </a:r>
            <a:r>
              <a:rPr lang="en-US" sz="1800" dirty="0"/>
              <a:t>: </a:t>
            </a:r>
          </a:p>
          <a:p>
            <a:r>
              <a:rPr lang="en-US" sz="1800" dirty="0"/>
              <a:t>                     Identified income from Brokerage &amp; Fees transactions across branches, products, and account executives.</a:t>
            </a:r>
          </a:p>
          <a:p>
            <a:endParaRPr lang="en-US" sz="1800" dirty="0"/>
          </a:p>
          <a:p>
            <a:r>
              <a:rPr lang="en-US" sz="1800" b="1" dirty="0"/>
              <a:t>* Client &amp; Policy Insights</a:t>
            </a:r>
            <a:r>
              <a:rPr lang="en-US" sz="1800" dirty="0"/>
              <a:t>: </a:t>
            </a:r>
          </a:p>
          <a:p>
            <a:r>
              <a:rPr lang="en-US" sz="1800" dirty="0"/>
              <a:t>                     Analyzed active vs inactive policies, renewal patterns, and lapse reasons.</a:t>
            </a:r>
          </a:p>
          <a:p>
            <a:endParaRPr lang="en-US" sz="1800" dirty="0"/>
          </a:p>
          <a:p>
            <a:r>
              <a:rPr lang="en-US" sz="1800" b="1" dirty="0"/>
              <a:t>* Performance Tracking</a:t>
            </a:r>
            <a:r>
              <a:rPr lang="en-US" sz="1800" dirty="0"/>
              <a:t>: </a:t>
            </a:r>
          </a:p>
          <a:p>
            <a:r>
              <a:rPr lang="en-US" sz="1800" dirty="0"/>
              <a:t>                     Compared individual budgets vs actual performance of account executives.</a:t>
            </a:r>
          </a:p>
          <a:p>
            <a:endParaRPr lang="en-US" sz="1800" dirty="0"/>
          </a:p>
          <a:p>
            <a:r>
              <a:rPr lang="en-US" sz="1800" b="1" dirty="0"/>
              <a:t>* Sales Opportunities</a:t>
            </a:r>
            <a:r>
              <a:rPr lang="en-US" sz="1800" dirty="0"/>
              <a:t>:</a:t>
            </a:r>
          </a:p>
          <a:p>
            <a:r>
              <a:rPr lang="en-US" sz="1800" dirty="0"/>
              <a:t>                         Monitored pipeline opportunities by stage, premium amount, and revenue contribution.</a:t>
            </a:r>
          </a:p>
          <a:p>
            <a:endParaRPr lang="en-US" sz="1800" dirty="0"/>
          </a:p>
          <a:p>
            <a:r>
              <a:rPr lang="en-US" sz="1800" b="1" dirty="0"/>
              <a:t>* Meeting Effectiveness</a:t>
            </a:r>
            <a:r>
              <a:rPr lang="en-US" sz="1800" dirty="0"/>
              <a:t>:</a:t>
            </a:r>
          </a:p>
          <a:p>
            <a:r>
              <a:rPr lang="en-US" sz="1800" dirty="0"/>
              <a:t>                       Tracked meetings by account executives, clients, and dates to evaluate engagement.</a:t>
            </a:r>
          </a:p>
          <a:p>
            <a:endParaRPr lang="en-US" sz="1800" dirty="0"/>
          </a:p>
          <a:p>
            <a:r>
              <a:rPr lang="en-US" sz="1800" b="1" dirty="0"/>
              <a:t>* Key Business Drivers</a:t>
            </a:r>
            <a:r>
              <a:rPr lang="en-US" sz="1800" dirty="0"/>
              <a:t>: </a:t>
            </a:r>
          </a:p>
          <a:p>
            <a:r>
              <a:rPr lang="en-US" sz="1800" dirty="0"/>
              <a:t>                      Highlighted top-performing branches, solution groups, and revenue-generating clients.</a:t>
            </a:r>
          </a:p>
          <a:p>
            <a:endParaRPr lang="en-US" sz="1800" dirty="0"/>
          </a:p>
          <a:p>
            <a:r>
              <a:rPr lang="en-US" sz="1800" b="1" dirty="0"/>
              <a:t>* Data Cleaning &amp; Quality Handling</a:t>
            </a:r>
            <a:r>
              <a:rPr lang="en-US" sz="1800" dirty="0"/>
              <a:t>: </a:t>
            </a:r>
          </a:p>
          <a:p>
            <a:r>
              <a:rPr lang="en-US" sz="1800" dirty="0"/>
              <a:t>                      Addressed missing values, duplicates, inconsistent formats, and schema mismatches during integration.</a:t>
            </a:r>
          </a:p>
        </p:txBody>
      </p:sp>
    </p:spTree>
    <p:extLst>
      <p:ext uri="{BB962C8B-B14F-4D97-AF65-F5344CB8AC3E}">
        <p14:creationId xmlns:p14="http://schemas.microsoft.com/office/powerpoint/2010/main" val="3537345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FAA355-3A08-F5AC-8CDB-D4C3109E0D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6A7D346A-B392-37CF-5897-71CA65689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0C6882-012C-9C2F-4497-416966F4E2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783" y="206763"/>
            <a:ext cx="10058400" cy="586340"/>
          </a:xfrm>
        </p:spPr>
        <p:txBody>
          <a:bodyPr anchor="ctr">
            <a:noAutofit/>
          </a:bodyPr>
          <a:lstStyle/>
          <a:p>
            <a:pPr lvl="0" algn="ctr"/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Conclusions</a:t>
            </a:r>
            <a:b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</a:br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2.  Solution To Client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D831C16-91BD-B633-0325-B5CD0437C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6024988-DBFF-B838-7D2D-7A4E99914035}"/>
              </a:ext>
            </a:extLst>
          </p:cNvPr>
          <p:cNvSpPr txBox="1">
            <a:spLocks/>
          </p:cNvSpPr>
          <p:nvPr/>
        </p:nvSpPr>
        <p:spPr>
          <a:xfrm>
            <a:off x="130627" y="1357797"/>
            <a:ext cx="8714792" cy="29588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1. No of Invoice by Account Exec</a:t>
            </a:r>
            <a:endParaRPr lang="en-IN" dirty="0"/>
          </a:p>
          <a:p>
            <a:r>
              <a:rPr lang="en-US" dirty="0"/>
              <a:t>2. Yearly Meeting Count.</a:t>
            </a:r>
          </a:p>
          <a:p>
            <a:endParaRPr lang="en-IN" dirty="0"/>
          </a:p>
          <a:p>
            <a:r>
              <a:rPr lang="en-US" dirty="0"/>
              <a:t>3.1Cross Sell--Target, Achievement, new</a:t>
            </a:r>
            <a:endParaRPr lang="en-IN" dirty="0"/>
          </a:p>
          <a:p>
            <a:r>
              <a:rPr lang="en-US" dirty="0"/>
              <a:t>3.1New-Target,Achive,new</a:t>
            </a:r>
            <a:endParaRPr lang="en-IN" dirty="0"/>
          </a:p>
          <a:p>
            <a:r>
              <a:rPr lang="en-US" dirty="0"/>
              <a:t>3.1Renewal-Target, Achievement, new</a:t>
            </a:r>
            <a:endParaRPr lang="en-IN" dirty="0"/>
          </a:p>
          <a:p>
            <a:r>
              <a:rPr lang="en-US" dirty="0"/>
              <a:t> </a:t>
            </a:r>
            <a:endParaRPr lang="en-IN" dirty="0"/>
          </a:p>
          <a:p>
            <a:r>
              <a:rPr lang="en-US" dirty="0"/>
              <a:t>4. Stage Funnel by Revenue</a:t>
            </a:r>
            <a:endParaRPr lang="en-IN" dirty="0"/>
          </a:p>
          <a:p>
            <a:r>
              <a:rPr lang="en-US" dirty="0"/>
              <a:t>5. No of meeting By Account Exe</a:t>
            </a:r>
            <a:endParaRPr lang="en-IN" dirty="0"/>
          </a:p>
          <a:p>
            <a:r>
              <a:rPr lang="en-US" dirty="0"/>
              <a:t>6. Top Open Opportunity</a:t>
            </a:r>
            <a:endParaRPr lang="en-US" sz="1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ADFDE94-A48F-68E6-BE23-B72328138EB0}"/>
              </a:ext>
            </a:extLst>
          </p:cNvPr>
          <p:cNvSpPr txBox="1">
            <a:spLocks/>
          </p:cNvSpPr>
          <p:nvPr/>
        </p:nvSpPr>
        <p:spPr>
          <a:xfrm>
            <a:off x="460389" y="999866"/>
            <a:ext cx="1212787" cy="4295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/>
              <a:t>KPI’s</a:t>
            </a:r>
            <a:endParaRPr lang="en-IN" b="1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144A0D-B1F5-1317-6E33-032819845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743" y="1214664"/>
            <a:ext cx="5464630" cy="431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026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A0294D-487C-90A1-03EE-0D9148E00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92AC79CB-7EBF-F9C0-9CC7-8B7353221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E90F18-0EEB-471D-5816-9F6F9AB1D7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783" y="206763"/>
            <a:ext cx="10058400" cy="586340"/>
          </a:xfrm>
        </p:spPr>
        <p:txBody>
          <a:bodyPr anchor="ctr">
            <a:noAutofit/>
          </a:bodyPr>
          <a:lstStyle/>
          <a:p>
            <a:pPr lvl="0" algn="ctr"/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Conclusions</a:t>
            </a:r>
            <a:b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</a:br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2.  Solution To Client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F0DB21D-D5FF-9943-0135-E86557A8C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8F36CC2-3CE0-C3F4-64D8-B17449C3820C}"/>
              </a:ext>
            </a:extLst>
          </p:cNvPr>
          <p:cNvSpPr txBox="1">
            <a:spLocks/>
          </p:cNvSpPr>
          <p:nvPr/>
        </p:nvSpPr>
        <p:spPr>
          <a:xfrm>
            <a:off x="460389" y="1357797"/>
            <a:ext cx="10366313" cy="35952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1. </a:t>
            </a:r>
            <a:r>
              <a:rPr lang="en-US" sz="1800" b="1" dirty="0"/>
              <a:t>Invoice Management Insight</a:t>
            </a:r>
            <a:r>
              <a:rPr lang="en-US" sz="1800" dirty="0"/>
              <a:t>:</a:t>
            </a:r>
          </a:p>
          <a:p>
            <a:r>
              <a:rPr lang="en-US" sz="1800" dirty="0"/>
              <a:t>             Number of invoices handled by executives shows workload distribution.</a:t>
            </a:r>
          </a:p>
          <a:p>
            <a:r>
              <a:rPr lang="en-US" sz="1800" b="1" dirty="0"/>
              <a:t>Solution</a:t>
            </a:r>
            <a:r>
              <a:rPr lang="en-US" sz="1800" dirty="0"/>
              <a:t>: </a:t>
            </a:r>
          </a:p>
          <a:p>
            <a:r>
              <a:rPr lang="en-US" sz="1800" dirty="0"/>
              <a:t>             Balance invoice assignments across executives and automate invoice tracking to avoid delays.</a:t>
            </a:r>
          </a:p>
          <a:p>
            <a:endParaRPr lang="en-US" sz="1800" dirty="0"/>
          </a:p>
          <a:p>
            <a:r>
              <a:rPr lang="en-US" sz="1800" dirty="0"/>
              <a:t>2. </a:t>
            </a:r>
            <a:r>
              <a:rPr lang="en-US" sz="1800" b="1" dirty="0"/>
              <a:t>Client Engagement (Meetings)Insight</a:t>
            </a:r>
            <a:r>
              <a:rPr lang="en-US" sz="1800" dirty="0"/>
              <a:t>: </a:t>
            </a:r>
          </a:p>
          <a:p>
            <a:r>
              <a:rPr lang="en-US" sz="1800" dirty="0"/>
              <a:t>             Yearly and executive-level meeting counts highlight engagement levels.</a:t>
            </a:r>
          </a:p>
          <a:p>
            <a:r>
              <a:rPr lang="en-US" sz="1800" b="1" dirty="0"/>
              <a:t>Solution</a:t>
            </a:r>
            <a:r>
              <a:rPr lang="en-US" sz="1800" dirty="0"/>
              <a:t>:</a:t>
            </a:r>
          </a:p>
          <a:p>
            <a:r>
              <a:rPr lang="en-US" sz="1800" dirty="0"/>
              <a:t>             Increase frequency of meetings with low-engagement clients and set monthly targets for executives to strengthen relationships.</a:t>
            </a:r>
          </a:p>
          <a:p>
            <a:endParaRPr lang="en-US" sz="1800" dirty="0"/>
          </a:p>
          <a:p>
            <a:r>
              <a:rPr lang="en-US" sz="1800" dirty="0"/>
              <a:t>3. </a:t>
            </a:r>
            <a:r>
              <a:rPr lang="en-US" sz="1800" b="1" dirty="0"/>
              <a:t>Revenue Growth (Cross Sell / New / Renewal)Insight</a:t>
            </a:r>
            <a:r>
              <a:rPr lang="en-US" sz="1800" dirty="0"/>
              <a:t>:</a:t>
            </a:r>
          </a:p>
          <a:p>
            <a:r>
              <a:rPr lang="en-US" sz="1800" dirty="0"/>
              <a:t>           Actual vs Target shows gaps in renewal, cross-sell, and new business.</a:t>
            </a:r>
          </a:p>
          <a:p>
            <a:r>
              <a:rPr lang="en-US" sz="1800" b="1" dirty="0"/>
              <a:t>Solution</a:t>
            </a:r>
            <a:r>
              <a:rPr lang="en-US" sz="1800" dirty="0"/>
              <a:t>:</a:t>
            </a:r>
          </a:p>
          <a:p>
            <a:r>
              <a:rPr lang="en-US" sz="1800" dirty="0"/>
              <a:t>            Focus on renewals to secure recurring income. Build cross-sell strategies (bundle policies, promote complementary products).Strengthen new business development with lead tracking.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B8E8CB8-E0BE-02AF-85F6-A5295E0ED76B}"/>
              </a:ext>
            </a:extLst>
          </p:cNvPr>
          <p:cNvSpPr txBox="1">
            <a:spLocks/>
          </p:cNvSpPr>
          <p:nvPr/>
        </p:nvSpPr>
        <p:spPr>
          <a:xfrm>
            <a:off x="460389" y="860651"/>
            <a:ext cx="2021554" cy="4295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/>
              <a:t>KPI’s</a:t>
            </a:r>
          </a:p>
          <a:p>
            <a:endParaRPr lang="en-US" b="1" u="sng" dirty="0"/>
          </a:p>
          <a:p>
            <a:r>
              <a:rPr lang="en-US" b="1" u="sng" dirty="0"/>
              <a:t> Explanation :</a:t>
            </a:r>
            <a:endParaRPr lang="en-IN" b="1" u="sng" dirty="0"/>
          </a:p>
        </p:txBody>
      </p:sp>
    </p:spTree>
    <p:extLst>
      <p:ext uri="{BB962C8B-B14F-4D97-AF65-F5344CB8AC3E}">
        <p14:creationId xmlns:p14="http://schemas.microsoft.com/office/powerpoint/2010/main" val="3358082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4EB02E-9C4C-331E-0998-9AC3C549E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358A8F36-2828-1E8A-941F-4D56B322D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8B4C8-8A71-8834-008C-40D5A1C54C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783" y="206763"/>
            <a:ext cx="10058400" cy="586340"/>
          </a:xfrm>
        </p:spPr>
        <p:txBody>
          <a:bodyPr anchor="ctr">
            <a:noAutofit/>
          </a:bodyPr>
          <a:lstStyle/>
          <a:p>
            <a:pPr lvl="0" algn="ctr"/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Conclusions</a:t>
            </a:r>
            <a:b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</a:br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2.  Solution To Client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CD49585-F7BB-5091-5C49-24A8053AC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9D9283F-10DF-5F89-6545-94C3A5812B33}"/>
              </a:ext>
            </a:extLst>
          </p:cNvPr>
          <p:cNvSpPr txBox="1">
            <a:spLocks/>
          </p:cNvSpPr>
          <p:nvPr/>
        </p:nvSpPr>
        <p:spPr>
          <a:xfrm>
            <a:off x="460389" y="1214664"/>
            <a:ext cx="10748868" cy="37383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4. </a:t>
            </a:r>
            <a:r>
              <a:rPr lang="en-US" sz="1800" b="1" dirty="0"/>
              <a:t>Sales Funnel Optimization Insight</a:t>
            </a:r>
            <a:r>
              <a:rPr lang="en-US" sz="1800" dirty="0"/>
              <a:t>:</a:t>
            </a:r>
          </a:p>
          <a:p>
            <a:r>
              <a:rPr lang="en-US" sz="1800" dirty="0"/>
              <a:t>               Stage-wise revenue distribution shows where opportunities are stuck. </a:t>
            </a:r>
          </a:p>
          <a:p>
            <a:r>
              <a:rPr lang="en-US" sz="1800" b="1" dirty="0"/>
              <a:t>Solution</a:t>
            </a:r>
            <a:r>
              <a:rPr lang="en-US" sz="1800" dirty="0"/>
              <a:t>: </a:t>
            </a:r>
          </a:p>
          <a:p>
            <a:r>
              <a:rPr lang="en-US" sz="1800" dirty="0"/>
              <a:t>               Provide targeted support to move deals from Qualify → Proposal → Closure, improving conversion rates.</a:t>
            </a:r>
          </a:p>
          <a:p>
            <a:endParaRPr lang="en-US" sz="1800" dirty="0"/>
          </a:p>
          <a:p>
            <a:r>
              <a:rPr lang="en-US" sz="1800" dirty="0"/>
              <a:t>5. </a:t>
            </a:r>
            <a:r>
              <a:rPr lang="en-US" sz="1800" b="1" dirty="0"/>
              <a:t>Account Executive Performance Insight</a:t>
            </a:r>
            <a:r>
              <a:rPr lang="en-US" sz="1800" dirty="0"/>
              <a:t>: </a:t>
            </a:r>
          </a:p>
          <a:p>
            <a:r>
              <a:rPr lang="en-US" sz="1800" dirty="0"/>
              <a:t>              Meeting and revenue data show top and underperformers.</a:t>
            </a:r>
          </a:p>
          <a:p>
            <a:r>
              <a:rPr lang="en-US" sz="1800" b="1" dirty="0"/>
              <a:t>Solution</a:t>
            </a:r>
            <a:r>
              <a:rPr lang="en-US" sz="1800" dirty="0"/>
              <a:t>:</a:t>
            </a:r>
          </a:p>
          <a:p>
            <a:r>
              <a:rPr lang="en-US" sz="1800" dirty="0"/>
              <a:t>              Recognize high performers, train/support weaker executives, and align performance with incentives.</a:t>
            </a:r>
          </a:p>
          <a:p>
            <a:endParaRPr lang="en-US" sz="1800" dirty="0"/>
          </a:p>
          <a:p>
            <a:r>
              <a:rPr lang="en-US" sz="1800" dirty="0"/>
              <a:t>6. </a:t>
            </a:r>
            <a:r>
              <a:rPr lang="en-US" sz="1800" b="1" dirty="0"/>
              <a:t>Top Open Opportunities Insight</a:t>
            </a:r>
            <a:r>
              <a:rPr lang="en-US" sz="1800" dirty="0"/>
              <a:t>:</a:t>
            </a:r>
          </a:p>
          <a:p>
            <a:r>
              <a:rPr lang="en-US" sz="1800" dirty="0"/>
              <a:t>             Biggest revenue potential lies in top 5 open opportunities. </a:t>
            </a:r>
          </a:p>
          <a:p>
            <a:r>
              <a:rPr lang="en-US" sz="1800" b="1" dirty="0"/>
              <a:t>Solution</a:t>
            </a:r>
            <a:r>
              <a:rPr lang="en-US" sz="1800" dirty="0"/>
              <a:t>: </a:t>
            </a:r>
          </a:p>
          <a:p>
            <a:r>
              <a:rPr lang="en-US" sz="1800" dirty="0"/>
              <a:t>             Prioritize these deals with dedicated teams to maximize closure chances and revenue impact.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8B31E17-B3C5-0B39-A29A-9ADD7D0D52C2}"/>
              </a:ext>
            </a:extLst>
          </p:cNvPr>
          <p:cNvSpPr txBox="1">
            <a:spLocks/>
          </p:cNvSpPr>
          <p:nvPr/>
        </p:nvSpPr>
        <p:spPr>
          <a:xfrm>
            <a:off x="460389" y="789085"/>
            <a:ext cx="2021554" cy="4295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/>
              <a:t>KPI’s</a:t>
            </a:r>
          </a:p>
          <a:p>
            <a:endParaRPr lang="en-US" b="1" u="sng" dirty="0"/>
          </a:p>
          <a:p>
            <a:r>
              <a:rPr lang="en-US" b="1" u="sng" dirty="0"/>
              <a:t> Explanation :</a:t>
            </a:r>
            <a:endParaRPr lang="en-IN" b="1" u="sng" dirty="0"/>
          </a:p>
        </p:txBody>
      </p:sp>
    </p:spTree>
    <p:extLst>
      <p:ext uri="{BB962C8B-B14F-4D97-AF65-F5344CB8AC3E}">
        <p14:creationId xmlns:p14="http://schemas.microsoft.com/office/powerpoint/2010/main" val="3152199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CA777D-E7A3-4E86-7FB9-0E026D327F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CE9A138E-BE7C-531C-311D-78C40490F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5A41F7D-CA30-3A24-D701-18EE8C742E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468EAA-DBF6-9412-2C89-649AADBDC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632" y="959124"/>
            <a:ext cx="8204701" cy="493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655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AE24A3-7D5C-F703-22C1-D70350831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1A11E358-F617-D572-5495-3186641D4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21F03E-FADA-9CE3-C3C0-0B940E628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66804"/>
            <a:ext cx="10058400" cy="586340"/>
          </a:xfrm>
        </p:spPr>
        <p:txBody>
          <a:bodyPr anchor="ctr">
            <a:normAutofit fontScale="90000"/>
          </a:bodyPr>
          <a:lstStyle/>
          <a:p>
            <a:pPr lvl="0" algn="ctr"/>
            <a:r>
              <a:rPr lang="en-US" sz="4800" i="1" u="sng" dirty="0">
                <a:solidFill>
                  <a:srgbClr val="FFFFFF"/>
                </a:solidFill>
                <a:latin typeface="Amore Lite Edition" pitchFamily="50" charset="0"/>
              </a:rPr>
              <a:t>Agenda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4F9E59F-F41B-4E98-CFA6-21592BAC4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070BDB7-4B8C-79C4-5AEE-144365E6A45F}"/>
              </a:ext>
            </a:extLst>
          </p:cNvPr>
          <p:cNvSpPr txBox="1">
            <a:spLocks/>
          </p:cNvSpPr>
          <p:nvPr/>
        </p:nvSpPr>
        <p:spPr>
          <a:xfrm>
            <a:off x="326573" y="824982"/>
            <a:ext cx="7417836" cy="33030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500" dirty="0"/>
              <a:t>Introduction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500" dirty="0"/>
              <a:t>Tools &amp; Technologies ( Excel, Power BI ,Tableau, MySQL 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500" dirty="0"/>
              <a:t>Methodology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500" dirty="0"/>
              <a:t>Dashboard Previews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500" dirty="0"/>
              <a:t>Challenges &amp; Solutions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500" dirty="0"/>
              <a:t>Conclusion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00BA31-9414-6BB6-290C-A8ED51FF1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7802" y="1091061"/>
            <a:ext cx="4634793" cy="277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88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F2925F-4A8C-7CBD-DF74-C7499C0B4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6129B170-F0D8-4CC3-28CA-2C8833A58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A56279-6FEF-99AF-64AF-0EFA556D75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66804"/>
            <a:ext cx="10058400" cy="586340"/>
          </a:xfrm>
        </p:spPr>
        <p:txBody>
          <a:bodyPr anchor="ctr">
            <a:normAutofit fontScale="90000"/>
          </a:bodyPr>
          <a:lstStyle/>
          <a:p>
            <a:pPr lvl="0" algn="ctr"/>
            <a:r>
              <a:rPr lang="en-US" sz="4800" i="1" u="sng" dirty="0">
                <a:solidFill>
                  <a:srgbClr val="FFFFFF"/>
                </a:solidFill>
                <a:latin typeface="Amore Lite Edition" pitchFamily="50" charset="0"/>
              </a:rPr>
              <a:t>Introduction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D4FD72-25F3-5E23-0102-303B9A419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11851E-B95F-4309-1E1D-C016F6E9938D}"/>
              </a:ext>
            </a:extLst>
          </p:cNvPr>
          <p:cNvSpPr txBox="1">
            <a:spLocks/>
          </p:cNvSpPr>
          <p:nvPr/>
        </p:nvSpPr>
        <p:spPr>
          <a:xfrm>
            <a:off x="167953" y="587829"/>
            <a:ext cx="11402006" cy="45440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+mj-lt"/>
              <a:buAutoNum type="arabicPeriod"/>
            </a:pPr>
            <a:r>
              <a:rPr lang="en-US" sz="2500" b="1" dirty="0"/>
              <a:t>Insurance project (Data Sets) </a:t>
            </a:r>
            <a:r>
              <a:rPr lang="en-US" sz="2500" dirty="0"/>
              <a:t>:</a:t>
            </a:r>
          </a:p>
          <a:p>
            <a:endParaRPr lang="en-US" sz="2500" dirty="0"/>
          </a:p>
          <a:p>
            <a:r>
              <a:rPr lang="en-US" sz="2500" dirty="0"/>
              <a:t>       Have a Data Sets Are 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00" dirty="0"/>
              <a:t>           </a:t>
            </a:r>
          </a:p>
          <a:p>
            <a:r>
              <a:rPr lang="en-US" sz="2500" dirty="0"/>
              <a:t>     * Brokerage</a:t>
            </a:r>
          </a:p>
          <a:p>
            <a:r>
              <a:rPr lang="en-US" sz="2500" dirty="0"/>
              <a:t>     * Fees</a:t>
            </a:r>
          </a:p>
          <a:p>
            <a:r>
              <a:rPr lang="en-US" sz="2500" dirty="0"/>
              <a:t>     * Individual Budget</a:t>
            </a:r>
          </a:p>
          <a:p>
            <a:r>
              <a:rPr lang="en-US" sz="2500" dirty="0"/>
              <a:t>     * Invoice</a:t>
            </a:r>
          </a:p>
          <a:p>
            <a:r>
              <a:rPr lang="en-US" sz="2500" dirty="0"/>
              <a:t>     * Meeting</a:t>
            </a:r>
          </a:p>
          <a:p>
            <a:r>
              <a:rPr lang="en-US" sz="2500" dirty="0"/>
              <a:t>     * Opportunity</a:t>
            </a:r>
          </a:p>
          <a:p>
            <a:endParaRPr lang="en-US" sz="2500" b="1" dirty="0"/>
          </a:p>
          <a:p>
            <a:r>
              <a:rPr lang="en-US" sz="2500" b="1" dirty="0"/>
              <a:t>2. Brief overview of the insurance project :</a:t>
            </a:r>
          </a:p>
          <a:p>
            <a:endParaRPr lang="en-US" sz="2500" dirty="0"/>
          </a:p>
          <a:p>
            <a:r>
              <a:rPr lang="en-US" sz="2500" dirty="0"/>
              <a:t>        In This Data Set Having More Fact Table And Only 1- or 2-Dimension Tables . That’s The Reason More Complicated For Creating Data Modeling. Once we Understanding The Concept Very well Then Will Do Perfectly .</a:t>
            </a:r>
          </a:p>
          <a:p>
            <a:endParaRPr lang="en-US" sz="2500" dirty="0"/>
          </a:p>
          <a:p>
            <a:r>
              <a:rPr lang="en-US" sz="2500" b="1" dirty="0"/>
              <a:t>3. Purpose of using data analytics :</a:t>
            </a:r>
          </a:p>
          <a:p>
            <a:endParaRPr lang="en-US" sz="2500" dirty="0"/>
          </a:p>
          <a:p>
            <a:r>
              <a:rPr lang="en-US" sz="2500" dirty="0"/>
              <a:t>      To convert raw data into meaningful insights that help in better decision-making, identifying trends, improving efficiency, enhancing customer experience, reducing risks, and driving business growth.</a:t>
            </a:r>
          </a:p>
          <a:p>
            <a:endParaRPr lang="en-US" sz="2500" dirty="0"/>
          </a:p>
          <a:p>
            <a:r>
              <a:rPr lang="en-US" sz="2500" b="1" dirty="0"/>
              <a:t>4. Scope Of Project :</a:t>
            </a:r>
          </a:p>
          <a:p>
            <a:endParaRPr lang="en-US" sz="2500" dirty="0"/>
          </a:p>
          <a:p>
            <a:r>
              <a:rPr lang="en-US" sz="2500" dirty="0"/>
              <a:t>       They provide hands-on experience, build portfolio, improve skills, and increase job opportunities.</a:t>
            </a:r>
          </a:p>
          <a:p>
            <a:r>
              <a:rPr lang="en-US" sz="2500" dirty="0"/>
              <a:t>      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8D816C9-8C05-E9EB-4B78-120820ABE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355" y="719948"/>
            <a:ext cx="5057008" cy="2208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411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381A29-0C10-E772-D74C-1BCCC587E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36BAB227-81A4-AEDC-8084-25BE152E6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B6C9D6-BF62-49A6-A53C-BE39152A6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66804"/>
            <a:ext cx="10058400" cy="586340"/>
          </a:xfrm>
        </p:spPr>
        <p:txBody>
          <a:bodyPr anchor="ctr">
            <a:normAutofit fontScale="90000"/>
          </a:bodyPr>
          <a:lstStyle/>
          <a:p>
            <a:pPr lvl="0" algn="ctr"/>
            <a:r>
              <a:rPr lang="en-US" sz="4800" i="1" u="sng" dirty="0">
                <a:solidFill>
                  <a:srgbClr val="FFFFFF"/>
                </a:solidFill>
                <a:latin typeface="Amore Lite Edition" pitchFamily="50" charset="0"/>
              </a:rPr>
              <a:t>Tools  And Technologies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66F3613-36C5-9A77-E205-BCE022B29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3AA40CF-DA45-2341-17E5-2AF991D6AAD7}"/>
              </a:ext>
            </a:extLst>
          </p:cNvPr>
          <p:cNvSpPr txBox="1">
            <a:spLocks/>
          </p:cNvSpPr>
          <p:nvPr/>
        </p:nvSpPr>
        <p:spPr>
          <a:xfrm>
            <a:off x="338996" y="653144"/>
            <a:ext cx="11513974" cy="175415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Excel – Quick analysis, pivot tables, trend charts.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Power BI – Interactive dashboards and KPI monitoring.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Tableau – Visual storytelling and advanced data visualization.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SQL – Data extraction, cleaning, and transformation.</a:t>
            </a:r>
          </a:p>
          <a:p>
            <a:r>
              <a:rPr lang="en-US" sz="2500" dirty="0"/>
              <a:t>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DA64D1-9D13-E0ED-6C1E-992E821F4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235" y="2744368"/>
            <a:ext cx="2174032" cy="1343606"/>
          </a:xfrm>
          <a:prstGeom prst="rect">
            <a:avLst/>
          </a:prstGeom>
        </p:spPr>
      </p:pic>
      <p:pic>
        <p:nvPicPr>
          <p:cNvPr id="4" name="Picture 2" descr="Image result for tableau">
            <a:extLst>
              <a:ext uri="{FF2B5EF4-FFF2-40B4-BE49-F238E27FC236}">
                <a16:creationId xmlns:a16="http://schemas.microsoft.com/office/drawing/2014/main" id="{AEADC79E-62A5-9D86-ACAC-18F4B47E0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424" y="4152900"/>
            <a:ext cx="2082508" cy="1230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3693DB-C39A-3CA6-1FBC-FBF94FBED2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8855" y="4143958"/>
            <a:ext cx="2341984" cy="12308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C2BFD5-29B6-9773-08B4-EA731890A5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877" y="5290068"/>
            <a:ext cx="2174033" cy="12308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E9BD3A-B3BA-CD31-8AED-EE799C20F4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753" y="796794"/>
            <a:ext cx="3393217" cy="235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886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8D6597-D277-F533-9675-78557701F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A04EAB96-BF59-F2D3-FAD9-2F1BDD60A0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3C23C-1D71-5CCE-8F91-B82E579E20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783" y="317240"/>
            <a:ext cx="10058400" cy="335903"/>
          </a:xfrm>
        </p:spPr>
        <p:txBody>
          <a:bodyPr anchor="ctr">
            <a:noAutofit/>
          </a:bodyPr>
          <a:lstStyle/>
          <a:p>
            <a:pPr lvl="0" algn="ctr"/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Methodology</a:t>
            </a:r>
            <a:b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</a:br>
            <a:r>
              <a:rPr lang="en-US" sz="3800" i="1" u="sng" dirty="0">
                <a:solidFill>
                  <a:srgbClr val="FFFFFF"/>
                </a:solidFill>
                <a:latin typeface="Amore Lite Edition" pitchFamily="50" charset="0"/>
              </a:rPr>
              <a:t>1.  Data Cleaning And Preprocessing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B196900-40B6-8864-A78D-F04E9D56E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2916FA4-04EB-4DFB-C987-456205865601}"/>
              </a:ext>
            </a:extLst>
          </p:cNvPr>
          <p:cNvSpPr txBox="1">
            <a:spLocks/>
          </p:cNvSpPr>
          <p:nvPr/>
        </p:nvSpPr>
        <p:spPr>
          <a:xfrm>
            <a:off x="117063" y="671804"/>
            <a:ext cx="8873411" cy="439471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500" dirty="0"/>
          </a:p>
          <a:p>
            <a:r>
              <a:rPr lang="en-US" sz="2500" dirty="0"/>
              <a:t>It is the process of removing errors, duplicates, and missing values, formatting data, and preparing it for analysis.</a:t>
            </a:r>
          </a:p>
          <a:p>
            <a:endParaRPr lang="en-US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In Excel:</a:t>
            </a:r>
          </a:p>
          <a:p>
            <a:r>
              <a:rPr lang="en-US" sz="2500" dirty="0"/>
              <a:t>         Use filters, conditional formatting, text functions, remove duplicates, handle blanks.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In SQL: </a:t>
            </a:r>
          </a:p>
          <a:p>
            <a:r>
              <a:rPr lang="en-US" sz="2500" dirty="0"/>
              <a:t>         Use [UPDATE], [DELETE], [TRIM()], [IS NULL], [JOIN]s to clean, standardize, and organize data. </a:t>
            </a:r>
          </a:p>
          <a:p>
            <a:endParaRPr lang="en-US" sz="2500" dirty="0"/>
          </a:p>
          <a:p>
            <a:r>
              <a:rPr lang="en-US" sz="2500" b="1" dirty="0"/>
              <a:t>Purpose: </a:t>
            </a:r>
          </a:p>
          <a:p>
            <a:r>
              <a:rPr lang="en-US" sz="2500" dirty="0"/>
              <a:t>        To make data accurate, consistent, and ready for analysis.</a:t>
            </a:r>
          </a:p>
          <a:p>
            <a:endParaRPr lang="en-US" sz="2500" dirty="0"/>
          </a:p>
          <a:p>
            <a:endParaRPr lang="en-US" sz="2500" b="1" dirty="0"/>
          </a:p>
          <a:p>
            <a:r>
              <a:rPr lang="en-US" sz="2900" b="1" dirty="0"/>
              <a:t>Visualization &amp; Reporting :</a:t>
            </a:r>
          </a:p>
          <a:p>
            <a:endParaRPr lang="en-US" sz="2500" dirty="0"/>
          </a:p>
          <a:p>
            <a:r>
              <a:rPr lang="en-US" sz="2500" dirty="0"/>
              <a:t>It is the process of converting raw data into interactive charts, dashboards, and reports for better understanding and decision-making.</a:t>
            </a:r>
          </a:p>
          <a:p>
            <a:endParaRPr lang="en-US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Power BI: </a:t>
            </a:r>
          </a:p>
          <a:p>
            <a:r>
              <a:rPr lang="en-US" sz="2500" dirty="0"/>
              <a:t>              Connects to multiple data sources, creates dynamic dashboards, and shares insights.</a:t>
            </a:r>
          </a:p>
          <a:p>
            <a:endParaRPr lang="en-US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Tableau:</a:t>
            </a:r>
          </a:p>
          <a:p>
            <a:r>
              <a:rPr lang="en-US" sz="2500" dirty="0"/>
              <a:t>             Builds advanced visualizations, identifies patterns/trends, and supports storytelling with data.</a:t>
            </a:r>
          </a:p>
          <a:p>
            <a:endParaRPr lang="en-US" sz="2500" dirty="0"/>
          </a:p>
          <a:p>
            <a:r>
              <a:rPr lang="en-US" sz="2500" dirty="0"/>
              <a:t> </a:t>
            </a:r>
            <a:r>
              <a:rPr lang="en-US" sz="2500" b="1" dirty="0"/>
              <a:t>Purpose:</a:t>
            </a:r>
          </a:p>
          <a:p>
            <a:r>
              <a:rPr lang="en-US" sz="2500" dirty="0"/>
              <a:t>             To present data clearly, track KPIs, and help businesses make informed decisions.  </a:t>
            </a:r>
          </a:p>
          <a:p>
            <a:r>
              <a:rPr lang="en-US" sz="2500" dirty="0"/>
              <a:t>      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DFD85D8-D053-0EB4-C16A-CAF0A2686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3522" y="1501417"/>
            <a:ext cx="3011865" cy="3282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665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3B71A0-77E1-6BCD-B9A9-B9775E3003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61173D81-F6E3-6449-1CE5-F8EECD85A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901468-5F5B-5275-6E57-7D0620B21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66804"/>
            <a:ext cx="10058400" cy="586340"/>
          </a:xfrm>
        </p:spPr>
        <p:txBody>
          <a:bodyPr anchor="ctr">
            <a:normAutofit fontScale="90000"/>
          </a:bodyPr>
          <a:lstStyle/>
          <a:p>
            <a:pPr lvl="0" algn="ctr"/>
            <a:r>
              <a:rPr lang="en-US" sz="4800" i="1" u="sng" dirty="0">
                <a:solidFill>
                  <a:srgbClr val="FFFFFF"/>
                </a:solidFill>
                <a:latin typeface="Amore Lite Edition" pitchFamily="50" charset="0"/>
              </a:rPr>
              <a:t>2.  Insights And Decision Making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4384D06-A92B-3EE7-EBDA-2D00B330D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C888A2-20A6-DF24-E020-F9A033669021}"/>
              </a:ext>
            </a:extLst>
          </p:cNvPr>
          <p:cNvSpPr txBox="1">
            <a:spLocks/>
          </p:cNvSpPr>
          <p:nvPr/>
        </p:nvSpPr>
        <p:spPr>
          <a:xfrm>
            <a:off x="358640" y="3295877"/>
            <a:ext cx="8873411" cy="136943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       Data analytics helps in finding patterns, trends, and useful information from raw data. These insights guide organizations to make accurate, faster, and evidence-based decisions, reducing risks and improving business growth.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D2F68C-9205-A499-DDF7-96BC7738D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310" y="940835"/>
            <a:ext cx="5393094" cy="206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85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C00D4C-0773-DAAE-12C6-24A47023B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51781427-CF06-4138-C5D2-AE34935FF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37E0C-6995-1763-95CD-7BA0EF9BA9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66804"/>
            <a:ext cx="10058400" cy="586340"/>
          </a:xfrm>
        </p:spPr>
        <p:txBody>
          <a:bodyPr anchor="ctr">
            <a:normAutofit fontScale="90000"/>
          </a:bodyPr>
          <a:lstStyle/>
          <a:p>
            <a:pPr lvl="0" algn="ctr"/>
            <a:r>
              <a:rPr lang="en-US" sz="4800" i="1" u="sng" dirty="0">
                <a:solidFill>
                  <a:srgbClr val="FFFFFF"/>
                </a:solidFill>
                <a:latin typeface="Amore Lite Edition" pitchFamily="50" charset="0"/>
              </a:rPr>
              <a:t>Excel Dashboard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4FDCFDD-9EB3-8E9C-93DB-58C964B0D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CC57B18-9B2D-F61C-28D5-AEDF947398D3}"/>
              </a:ext>
            </a:extLst>
          </p:cNvPr>
          <p:cNvSpPr txBox="1">
            <a:spLocks/>
          </p:cNvSpPr>
          <p:nvPr/>
        </p:nvSpPr>
        <p:spPr>
          <a:xfrm>
            <a:off x="246673" y="858416"/>
            <a:ext cx="11715172" cy="41707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     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2E4C02-44FA-F82C-435D-D77F6D059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3145"/>
            <a:ext cx="13314785" cy="663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016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E31836-FB4E-4323-0FB0-46471776B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180DB3A5-2600-0045-3553-0341DD481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944B2C-B6D9-FA52-DC94-8E901A5892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66804"/>
            <a:ext cx="10058400" cy="586340"/>
          </a:xfrm>
        </p:spPr>
        <p:txBody>
          <a:bodyPr anchor="ctr">
            <a:normAutofit fontScale="90000"/>
          </a:bodyPr>
          <a:lstStyle/>
          <a:p>
            <a:pPr lvl="0" algn="ctr"/>
            <a:r>
              <a:rPr lang="en-US" sz="4800" i="1" u="sng" dirty="0">
                <a:solidFill>
                  <a:srgbClr val="FFFFFF"/>
                </a:solidFill>
                <a:latin typeface="Amore Lite Edition" pitchFamily="50" charset="0"/>
              </a:rPr>
              <a:t>Power Bi  Dashboard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22383D4-16B9-1AF1-03B8-0379B4921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02C8C5E-03FC-581B-26E2-48FAC832A4A4}"/>
              </a:ext>
            </a:extLst>
          </p:cNvPr>
          <p:cNvSpPr txBox="1">
            <a:spLocks/>
          </p:cNvSpPr>
          <p:nvPr/>
        </p:nvSpPr>
        <p:spPr>
          <a:xfrm>
            <a:off x="246673" y="719948"/>
            <a:ext cx="11575213" cy="56435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       Data analytics helps in finding patterns, trends, and useful information from raw data. These insights guide organizations to make accurate, faster, and evidence-based decisions, reducing risks and improving business growth.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9FBB8A-97C2-DD8F-C32D-476D0D261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9948"/>
            <a:ext cx="12192000" cy="613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239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32D29B-9B17-E957-BC00-852EBE59F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259587A8-8F4F-C6BF-6C04-4E9A392CB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4B9FB2-83EA-164C-52DD-70BB249C77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66804"/>
            <a:ext cx="10058400" cy="586340"/>
          </a:xfrm>
        </p:spPr>
        <p:txBody>
          <a:bodyPr anchor="ctr">
            <a:normAutofit fontScale="90000"/>
          </a:bodyPr>
          <a:lstStyle/>
          <a:p>
            <a:pPr lvl="0" algn="ctr"/>
            <a:r>
              <a:rPr lang="en-US" sz="4800" i="1" u="sng" dirty="0">
                <a:solidFill>
                  <a:srgbClr val="FFFFFF"/>
                </a:solidFill>
                <a:latin typeface="Amore Lite Edition" pitchFamily="50" charset="0"/>
              </a:rPr>
              <a:t>Tableau Dashboard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D32C22B-FBB5-DBE6-720C-B4BDE7A69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F24132-95AE-CAFC-CC46-9F186907D3ED}"/>
              </a:ext>
            </a:extLst>
          </p:cNvPr>
          <p:cNvSpPr txBox="1">
            <a:spLocks/>
          </p:cNvSpPr>
          <p:nvPr/>
        </p:nvSpPr>
        <p:spPr>
          <a:xfrm>
            <a:off x="246673" y="719948"/>
            <a:ext cx="11575213" cy="56435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       Data analytics helps in finding patterns, trends, and useful information from raw data. These insights guide organizations to make accurate, faster, and evidence-based decisions, reducing risks and improving business growth.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30EA7A-C4E6-68D4-02A4-74F06417E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9948"/>
            <a:ext cx="12192000" cy="613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273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{0AD3CC2B-A2F7-4E35-8A58-F708F79E7214}tf56160789_win32</Template>
  <TotalTime>375</TotalTime>
  <Words>1193</Words>
  <Application>Microsoft Office PowerPoint</Application>
  <PresentationFormat>Widescreen</PresentationFormat>
  <Paragraphs>171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Amore Lite Edition</vt:lpstr>
      <vt:lpstr>Arial</vt:lpstr>
      <vt:lpstr>Bookman Old Style</vt:lpstr>
      <vt:lpstr>Calibri</vt:lpstr>
      <vt:lpstr>Franklin Gothic Book</vt:lpstr>
      <vt:lpstr>Custom</vt:lpstr>
      <vt:lpstr> Project Title :     Insurance Data Analytical Project</vt:lpstr>
      <vt:lpstr>Agenda</vt:lpstr>
      <vt:lpstr>Introduction</vt:lpstr>
      <vt:lpstr>Tools  And Technologies</vt:lpstr>
      <vt:lpstr>Methodology 1.  Data Cleaning And Preprocessing</vt:lpstr>
      <vt:lpstr>2.  Insights And Decision Making</vt:lpstr>
      <vt:lpstr>Excel Dashboard</vt:lpstr>
      <vt:lpstr>Power Bi  Dashboard</vt:lpstr>
      <vt:lpstr>Tableau Dashboard</vt:lpstr>
      <vt:lpstr>MySQL </vt:lpstr>
      <vt:lpstr>Challenges And Solutions 1 .  Data Quality Issues</vt:lpstr>
      <vt:lpstr>2.  Integration of multiple data sources</vt:lpstr>
      <vt:lpstr>Conclusions 1.  Summary Of Project Outcomes</vt:lpstr>
      <vt:lpstr>Conclusions 2.  Solution To Client</vt:lpstr>
      <vt:lpstr>Conclusions 2.  Solution To Client</vt:lpstr>
      <vt:lpstr>Conclusions 2.  Solution To Client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AJESH A.J</dc:creator>
  <cp:lastModifiedBy>AJESH A.J</cp:lastModifiedBy>
  <cp:revision>4</cp:revision>
  <dcterms:created xsi:type="dcterms:W3CDTF">2025-08-21T14:51:36Z</dcterms:created>
  <dcterms:modified xsi:type="dcterms:W3CDTF">2025-08-23T15:41:49Z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